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9BEA1-B123-40FF-B439-DC93607C20DC}" type="datetimeFigureOut">
              <a:rPr lang="en-US" smtClean="0"/>
              <a:t>5/13/2013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1F3CD-2EB3-47FF-A070-DC2677C069A3}" type="slidenum">
              <a:rPr lang="en-US" smtClean="0"/>
              <a:t>‹#›</a:t>
            </a:fld>
            <a:endParaRPr lang="en-US"/>
          </a:p>
        </p:txBody>
      </p:sp>
    </p:spTree>
    <p:extLst>
      <p:ext uri="{BB962C8B-B14F-4D97-AF65-F5344CB8AC3E}">
        <p14:creationId xmlns:p14="http://schemas.microsoft.com/office/powerpoint/2010/main" val="3607438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1F3CD-2EB3-47FF-A070-DC2677C069A3}" type="slidenum">
              <a:rPr lang="en-US" smtClean="0"/>
              <a:t>1</a:t>
            </a:fld>
            <a:endParaRPr lang="en-US"/>
          </a:p>
        </p:txBody>
      </p:sp>
    </p:spTree>
    <p:extLst>
      <p:ext uri="{BB962C8B-B14F-4D97-AF65-F5344CB8AC3E}">
        <p14:creationId xmlns:p14="http://schemas.microsoft.com/office/powerpoint/2010/main" val="9033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1F3CD-2EB3-47FF-A070-DC2677C069A3}" type="slidenum">
              <a:rPr lang="en-US" smtClean="0"/>
              <a:t>8</a:t>
            </a:fld>
            <a:endParaRPr lang="en-US"/>
          </a:p>
        </p:txBody>
      </p:sp>
    </p:spTree>
    <p:extLst>
      <p:ext uri="{BB962C8B-B14F-4D97-AF65-F5344CB8AC3E}">
        <p14:creationId xmlns:p14="http://schemas.microsoft.com/office/powerpoint/2010/main" val="4266247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4FE031-1D0F-4798-88F8-23428691E7C0}"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785ED-A04B-496B-8834-B8C1678B947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FE031-1D0F-4798-88F8-23428691E7C0}"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785ED-A04B-496B-8834-B8C1678B94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FE031-1D0F-4798-88F8-23428691E7C0}"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785ED-A04B-496B-8834-B8C1678B94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4FE031-1D0F-4798-88F8-23428691E7C0}"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785ED-A04B-496B-8834-B8C1678B94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4FE031-1D0F-4798-88F8-23428691E7C0}"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1785ED-A04B-496B-8834-B8C1678B94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4FE031-1D0F-4798-88F8-23428691E7C0}" type="datetimeFigureOut">
              <a:rPr lang="en-US" smtClean="0"/>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785ED-A04B-496B-8834-B8C1678B94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4FE031-1D0F-4798-88F8-23428691E7C0}" type="datetimeFigureOut">
              <a:rPr lang="en-US" smtClean="0"/>
              <a:t>5/13/2013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1785ED-A04B-496B-8834-B8C1678B94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4FE031-1D0F-4798-88F8-23428691E7C0}" type="datetimeFigureOut">
              <a:rPr lang="en-US" smtClean="0"/>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1785ED-A04B-496B-8834-B8C1678B94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FE031-1D0F-4798-88F8-23428691E7C0}" type="datetimeFigureOut">
              <a:rPr lang="en-US" smtClean="0"/>
              <a:t>5/13/2013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1785ED-A04B-496B-8834-B8C1678B94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4FE031-1D0F-4798-88F8-23428691E7C0}" type="datetimeFigureOut">
              <a:rPr lang="en-US" smtClean="0"/>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1785ED-A04B-496B-8834-B8C1678B9470}"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44FE031-1D0F-4798-88F8-23428691E7C0}" type="datetimeFigureOut">
              <a:rPr lang="en-US" smtClean="0"/>
              <a:t>5/13/2013</a:t>
            </a:fld>
            <a:endParaRPr lang="en-US"/>
          </a:p>
        </p:txBody>
      </p:sp>
      <p:sp>
        <p:nvSpPr>
          <p:cNvPr id="9" name="Slide Number Placeholder 8"/>
          <p:cNvSpPr>
            <a:spLocks noGrp="1"/>
          </p:cNvSpPr>
          <p:nvPr>
            <p:ph type="sldNum" sz="quarter" idx="11"/>
          </p:nvPr>
        </p:nvSpPr>
        <p:spPr/>
        <p:txBody>
          <a:bodyPr/>
          <a:lstStyle/>
          <a:p>
            <a:fld id="{B31785ED-A04B-496B-8834-B8C1678B947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31785ED-A04B-496B-8834-B8C1678B9470}"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44FE031-1D0F-4798-88F8-23428691E7C0}" type="datetimeFigureOut">
              <a:rPr lang="en-US" smtClean="0"/>
              <a:t>5/13/2013</a:t>
            </a:fld>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819400"/>
            <a:ext cx="3313355" cy="1371600"/>
          </a:xfrm>
        </p:spPr>
        <p:txBody>
          <a:bodyPr>
            <a:normAutofit fontScale="90000"/>
          </a:bodyPr>
          <a:lstStyle/>
          <a:p>
            <a:r>
              <a:rPr lang="en-US" dirty="0" smtClean="0"/>
              <a:t>Ch.37.1 Electromagnetic Induction </a:t>
            </a:r>
            <a:endParaRPr lang="en-US" dirty="0"/>
          </a:p>
        </p:txBody>
      </p:sp>
      <p:sp>
        <p:nvSpPr>
          <p:cNvPr id="3" name="Subtitle 2"/>
          <p:cNvSpPr>
            <a:spLocks noGrp="1"/>
          </p:cNvSpPr>
          <p:nvPr>
            <p:ph type="subTitle" idx="1"/>
          </p:nvPr>
        </p:nvSpPr>
        <p:spPr>
          <a:xfrm>
            <a:off x="304801" y="4421080"/>
            <a:ext cx="8077199" cy="2284520"/>
          </a:xfrm>
        </p:spPr>
        <p:txBody>
          <a:bodyPr>
            <a:normAutofit fontScale="77500" lnSpcReduction="20000"/>
          </a:bodyPr>
          <a:lstStyle/>
          <a:p>
            <a:r>
              <a:rPr lang="en-US" dirty="0" smtClean="0"/>
              <a:t>Faraday and Henry both discover that electric current could be produces in a wire by simply moving a magnetic in or out of a wire coil.</a:t>
            </a:r>
          </a:p>
          <a:p>
            <a:r>
              <a:rPr lang="en-US" dirty="0" smtClean="0"/>
              <a:t>. No battery or other voltage source was needed only the motion of a magnet in a coil or in a single wire loop.</a:t>
            </a:r>
          </a:p>
          <a:p>
            <a:r>
              <a:rPr lang="en-US" dirty="0" smtClean="0"/>
              <a:t>.They discovered that voltage was induces by the relative motion of a wire with respect to a magnetic field.</a:t>
            </a:r>
          </a:p>
          <a:p>
            <a:r>
              <a:rPr lang="en-US" dirty="0" smtClean="0"/>
              <a:t>.It is the relative motion of the coil with respect to the magnetic field that induces voltage. It so happens that any change in the magnetic field around the conductor induces a voltage. This phenomenon of inducing voltage by changing the magnetic field around a conductor is </a:t>
            </a:r>
            <a:r>
              <a:rPr lang="en-US" b="1" dirty="0" smtClean="0"/>
              <a:t>electromagnetic induction</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461010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9457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Faraday’s  Law</a:t>
            </a:r>
            <a:br>
              <a:rPr lang="en-US" dirty="0" smtClean="0"/>
            </a:br>
            <a:endParaRPr lang="en-US" dirty="0"/>
          </a:p>
        </p:txBody>
      </p:sp>
      <p:sp>
        <p:nvSpPr>
          <p:cNvPr id="3" name="Content Placeholder 2"/>
          <p:cNvSpPr>
            <a:spLocks noGrp="1"/>
          </p:cNvSpPr>
          <p:nvPr>
            <p:ph idx="1"/>
          </p:nvPr>
        </p:nvSpPr>
        <p:spPr/>
        <p:txBody>
          <a:bodyPr>
            <a:normAutofit/>
          </a:bodyPr>
          <a:lstStyle/>
          <a:p>
            <a:r>
              <a:rPr lang="en-US" sz="2000" dirty="0" smtClean="0"/>
              <a:t>Electromagnetic induction can be summarized in a statement that is called </a:t>
            </a:r>
            <a:r>
              <a:rPr lang="en-US" sz="2000" b="1" dirty="0" smtClean="0"/>
              <a:t>Faraday’s law.</a:t>
            </a:r>
          </a:p>
          <a:p>
            <a:r>
              <a:rPr lang="en-US" sz="2000" b="1" dirty="0" smtClean="0"/>
              <a:t>Voltage= (# loops of wire)* (rate of change in magnetic field </a:t>
            </a:r>
          </a:p>
          <a:p>
            <a:r>
              <a:rPr lang="en-US" sz="2000" dirty="0" smtClean="0"/>
              <a:t>Voltage is one thing and current is another.</a:t>
            </a:r>
          </a:p>
          <a:p>
            <a:r>
              <a:rPr lang="en-US" sz="2000" dirty="0" smtClean="0"/>
              <a:t>The amount of current produced by electromagnetic induction depends not only on the induced voltage but also on the resistant of the coil and the circuit to which it is connected.</a:t>
            </a:r>
          </a:p>
          <a:p>
            <a:r>
              <a:rPr lang="en-US" sz="2000" i="1" dirty="0" smtClean="0"/>
              <a:t>Example</a:t>
            </a:r>
            <a:r>
              <a:rPr lang="en-US" sz="2000" dirty="0" smtClean="0"/>
              <a:t>: you can plunge a magnetic in and out of a closed rubber loop and in and out of a </a:t>
            </a:r>
          </a:p>
          <a:p>
            <a:endParaRPr lang="en-US"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747491"/>
            <a:ext cx="4800600" cy="2110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220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884238"/>
          </a:xfrm>
        </p:spPr>
        <p:txBody>
          <a:bodyPr/>
          <a:lstStyle/>
          <a:p>
            <a:r>
              <a:rPr lang="en-US" dirty="0" smtClean="0"/>
              <a:t>Generators and Alternating Current</a:t>
            </a:r>
            <a:br>
              <a:rPr lang="en-US" dirty="0" smtClean="0"/>
            </a:br>
            <a:endParaRPr lang="en-US" dirty="0"/>
          </a:p>
        </p:txBody>
      </p:sp>
      <p:sp>
        <p:nvSpPr>
          <p:cNvPr id="3" name="Content Placeholder 2"/>
          <p:cNvSpPr>
            <a:spLocks noGrp="1"/>
          </p:cNvSpPr>
          <p:nvPr>
            <p:ph idx="1"/>
          </p:nvPr>
        </p:nvSpPr>
        <p:spPr/>
        <p:txBody>
          <a:bodyPr/>
          <a:lstStyle/>
          <a:p>
            <a:r>
              <a:rPr lang="en-US" sz="2000" dirty="0" smtClean="0"/>
              <a:t>If on end of a magnetic is plunged in and out of a coil of wire, the induced voltage alternates is direction. As the magnetic field strength inside the coil is increased (magnet entering), the induced voltage in the coil is direct one way.</a:t>
            </a:r>
          </a:p>
          <a:p>
            <a:r>
              <a:rPr lang="en-US" sz="2000" dirty="0" smtClean="0"/>
              <a:t>Rather than moving the magnet, it is more practical to move the coil. This is best accomplished by rotating the coil in a stationary magnetic field. This arrangement is called </a:t>
            </a:r>
            <a:r>
              <a:rPr lang="en-US" sz="2000" b="1" dirty="0" smtClean="0"/>
              <a:t>generator</a:t>
            </a:r>
            <a:r>
              <a:rPr lang="en-US" b="1" dirty="0" smtClean="0"/>
              <a:t>.</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3810000" cy="278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4038601"/>
            <a:ext cx="4114800" cy="265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5638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and Generator Comparison</a:t>
            </a:r>
            <a:endParaRPr lang="en-US" dirty="0"/>
          </a:p>
        </p:txBody>
      </p:sp>
      <p:sp>
        <p:nvSpPr>
          <p:cNvPr id="3" name="Content Placeholder 2"/>
          <p:cNvSpPr>
            <a:spLocks noGrp="1"/>
          </p:cNvSpPr>
          <p:nvPr>
            <p:ph idx="1"/>
          </p:nvPr>
        </p:nvSpPr>
        <p:spPr/>
        <p:txBody>
          <a:bodyPr/>
          <a:lstStyle/>
          <a:p>
            <a:pPr marL="114300" indent="0">
              <a:buNone/>
            </a:pPr>
            <a:r>
              <a:rPr lang="en-US" sz="2400" dirty="0" smtClean="0"/>
              <a:t>.</a:t>
            </a:r>
            <a:r>
              <a:rPr lang="en-US" sz="2000" dirty="0" smtClean="0"/>
              <a:t>moving charges experience a force that is perpendicular to both their motion and the magnetic field they traverse.</a:t>
            </a:r>
          </a:p>
          <a:p>
            <a:pPr marL="114300" indent="0">
              <a:buNone/>
            </a:pPr>
            <a:r>
              <a:rPr lang="en-US" sz="2400" dirty="0" smtClean="0"/>
              <a:t>.</a:t>
            </a:r>
            <a:r>
              <a:rPr lang="en-US" sz="2000" dirty="0" smtClean="0"/>
              <a:t>We will call the deflected wire the</a:t>
            </a:r>
            <a:r>
              <a:rPr lang="en-US" sz="2000" i="1" dirty="0" smtClean="0"/>
              <a:t> motor effect </a:t>
            </a:r>
            <a:r>
              <a:rPr lang="en-US" sz="2000" dirty="0" smtClean="0"/>
              <a:t>and the law of induction the </a:t>
            </a:r>
            <a:r>
              <a:rPr lang="en-US" sz="2000" i="1" dirty="0" smtClean="0"/>
              <a:t>generator effect</a:t>
            </a:r>
            <a:r>
              <a:rPr lang="en-US" sz="2000" dirty="0" smtClean="0"/>
              <a:t>. Each of these effects is summarized in the figure.</a:t>
            </a:r>
          </a:p>
          <a:p>
            <a:pPr marL="114300" indent="0">
              <a:buNone/>
            </a:pP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52800"/>
            <a:ext cx="4295540" cy="301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940" y="3657601"/>
            <a:ext cx="3643547" cy="239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741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Transformers</a:t>
            </a:r>
            <a:endParaRPr lang="en-US" dirty="0"/>
          </a:p>
        </p:txBody>
      </p:sp>
      <p:sp>
        <p:nvSpPr>
          <p:cNvPr id="3" name="Content Placeholder 2"/>
          <p:cNvSpPr>
            <a:spLocks noGrp="1"/>
          </p:cNvSpPr>
          <p:nvPr>
            <p:ph idx="1"/>
          </p:nvPr>
        </p:nvSpPr>
        <p:spPr/>
        <p:txBody>
          <a:bodyPr>
            <a:normAutofit/>
          </a:bodyPr>
          <a:lstStyle/>
          <a:p>
            <a:r>
              <a:rPr lang="en-US" sz="2000" dirty="0" smtClean="0"/>
              <a:t>Consider a pair of coils, side by side, as shown.one is connected the battery and the other is connected to the galvanometer.</a:t>
            </a:r>
          </a:p>
          <a:p>
            <a:r>
              <a:rPr lang="en-US" sz="2000" dirty="0" smtClean="0"/>
              <a:t>It is customary to refer to the coil connected to the power source as the </a:t>
            </a:r>
            <a:r>
              <a:rPr lang="en-US" sz="2000" i="1" dirty="0" smtClean="0"/>
              <a:t>primary </a:t>
            </a:r>
            <a:r>
              <a:rPr lang="en-US" sz="2000" dirty="0" smtClean="0"/>
              <a:t>(input), and the other as the </a:t>
            </a:r>
            <a:r>
              <a:rPr lang="en-US" sz="2000" i="1" dirty="0" smtClean="0"/>
              <a:t>secondary</a:t>
            </a:r>
            <a:r>
              <a:rPr lang="en-US" sz="2000" dirty="0" smtClean="0"/>
              <a:t>(output).</a:t>
            </a:r>
          </a:p>
          <a:p>
            <a:r>
              <a:rPr lang="en-US" sz="2000" dirty="0" smtClean="0"/>
              <a:t> Instead of opening and closing a switch to produce the change of magnetic field, suppose that alternating current is used to power the primary. Then the rate at which the magnetic field changes in the primary(and hence in the secondary) is equal to the frequency of the alternating current. Which means we have a </a:t>
            </a:r>
            <a:r>
              <a:rPr lang="en-US" sz="2000" b="1" dirty="0" smtClean="0"/>
              <a:t>transformer</a:t>
            </a:r>
          </a:p>
          <a:p>
            <a:endParaRPr lang="en-US" sz="20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0"/>
            <a:ext cx="2119953" cy="151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0"/>
            <a:ext cx="7620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0485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Transmission</a:t>
            </a:r>
            <a:endParaRPr lang="en-US" dirty="0"/>
          </a:p>
        </p:txBody>
      </p:sp>
      <p:sp>
        <p:nvSpPr>
          <p:cNvPr id="3" name="Content Placeholder 2"/>
          <p:cNvSpPr>
            <a:spLocks noGrp="1"/>
          </p:cNvSpPr>
          <p:nvPr>
            <p:ph idx="1"/>
          </p:nvPr>
        </p:nvSpPr>
        <p:spPr/>
        <p:txBody>
          <a:bodyPr>
            <a:normAutofit/>
          </a:bodyPr>
          <a:lstStyle/>
          <a:p>
            <a:r>
              <a:rPr lang="en-US" sz="2000" dirty="0" smtClean="0"/>
              <a:t>Almost all electric energy sold today is in the form of alternating current because of the ease with which it can be transformed from one voltage to another.</a:t>
            </a:r>
          </a:p>
          <a:p>
            <a:r>
              <a:rPr lang="en-US" sz="2000" dirty="0" smtClean="0"/>
              <a:t>Power is transmitted great distances at high voltages and correspondingly low currents, a process that otherwise would result in large energy losses owing to the heating of the wires.</a:t>
            </a:r>
          </a:p>
          <a:p>
            <a:r>
              <a:rPr lang="en-US" sz="2000" dirty="0" smtClean="0"/>
              <a:t>Power may be carried from power plants to cities at about 120 000  volts or more, stepped down to about 2200 volts in the city , and finally stepped down again to provide the 120 volts used in household circuits.</a:t>
            </a:r>
            <a:endParaRPr lang="en-US"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495800"/>
            <a:ext cx="3429000" cy="236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6" y="4876800"/>
            <a:ext cx="4586785" cy="198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2126" y="76774"/>
            <a:ext cx="1992856" cy="147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379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Induction of Electric and Magnetic Fields</a:t>
            </a:r>
            <a:endParaRPr lang="en-US" dirty="0"/>
          </a:p>
        </p:txBody>
      </p:sp>
      <p:sp>
        <p:nvSpPr>
          <p:cNvPr id="3" name="Content Placeholder 2"/>
          <p:cNvSpPr>
            <a:spLocks noGrp="1"/>
          </p:cNvSpPr>
          <p:nvPr>
            <p:ph idx="1"/>
          </p:nvPr>
        </p:nvSpPr>
        <p:spPr/>
        <p:txBody>
          <a:bodyPr/>
          <a:lstStyle/>
          <a:p>
            <a:r>
              <a:rPr lang="en-US" dirty="0" smtClean="0"/>
              <a:t> Electromagnetic induction has thus far been discussed in terms of productions of voltages and currents. Actually the more fundamental way to look at it is in terms of the induction of electric </a:t>
            </a:r>
            <a:r>
              <a:rPr lang="en-US" i="1" dirty="0" smtClean="0"/>
              <a:t>fields. The</a:t>
            </a:r>
            <a:r>
              <a:rPr lang="en-US" dirty="0" smtClean="0"/>
              <a:t> electric fields, in turn, give rise to voltages and currents. Induction takes place whether or not a conducting wire or any material medium is present.</a:t>
            </a:r>
          </a:p>
          <a:p>
            <a:r>
              <a:rPr lang="en-US" dirty="0" smtClean="0"/>
              <a:t>A magnetic field is created in any region of space in which an electric field is changing with time. The magnitude of the created magnetic field is proportional to the rate at which the electric field changes.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4966079"/>
            <a:ext cx="44958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678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620000" cy="1143000"/>
          </a:xfrm>
        </p:spPr>
        <p:txBody>
          <a:bodyPr/>
          <a:lstStyle/>
          <a:p>
            <a:r>
              <a:rPr lang="en-US" dirty="0" smtClean="0"/>
              <a:t>Electromagnetic Waves</a:t>
            </a:r>
            <a:endParaRPr lang="en-US" dirty="0"/>
          </a:p>
        </p:txBody>
      </p:sp>
      <p:sp>
        <p:nvSpPr>
          <p:cNvPr id="3" name="Content Placeholder 2"/>
          <p:cNvSpPr>
            <a:spLocks noGrp="1"/>
          </p:cNvSpPr>
          <p:nvPr>
            <p:ph idx="1"/>
          </p:nvPr>
        </p:nvSpPr>
        <p:spPr/>
        <p:txBody>
          <a:bodyPr/>
          <a:lstStyle/>
          <a:p>
            <a:pPr marL="114300" indent="0">
              <a:buNone/>
            </a:pPr>
            <a:r>
              <a:rPr lang="en-US" sz="2400" dirty="0" smtClean="0"/>
              <a:t>.</a:t>
            </a:r>
            <a:r>
              <a:rPr lang="en-US" sz="2000" b="1" dirty="0" smtClean="0"/>
              <a:t>Electromagnetic wave </a:t>
            </a:r>
            <a:r>
              <a:rPr lang="en-US" sz="2000" dirty="0" smtClean="0"/>
              <a:t>is composed of vibrating electric and magnetic fields that regenerate each other. No medium is required.</a:t>
            </a:r>
          </a:p>
          <a:p>
            <a:pPr marL="114300" indent="0">
              <a:buNone/>
            </a:pPr>
            <a:r>
              <a:rPr lang="en-US" sz="2400" dirty="0" smtClean="0"/>
              <a:t>.</a:t>
            </a:r>
            <a:r>
              <a:rPr lang="en-US" sz="2000" dirty="0" smtClean="0"/>
              <a:t>The vibrating fields emanate from the vibrating charge. At any point oh the wave, the electric field is perpendicular to the magnetic field, and both are perpendicular to the direction of motion of the wave.</a:t>
            </a:r>
          </a:p>
          <a:p>
            <a:pPr marL="114300" indent="0">
              <a:buNone/>
            </a:pPr>
            <a:r>
              <a:rPr lang="en-US" sz="2000" b="1" dirty="0" smtClean="0"/>
              <a:t>Electromagnetic wave </a:t>
            </a:r>
            <a:r>
              <a:rPr lang="en-US" sz="2000" dirty="0" smtClean="0"/>
              <a:t>do not need a medium to travel through</a:t>
            </a:r>
          </a:p>
          <a:p>
            <a:pPr marL="114300" indent="0">
              <a:buNone/>
            </a:pPr>
            <a:r>
              <a:rPr lang="en-US" sz="2000" i="1" dirty="0" smtClean="0"/>
              <a:t>Example</a:t>
            </a:r>
            <a:r>
              <a:rPr lang="en-US" sz="2000" dirty="0" smtClean="0"/>
              <a:t>: X-ray, Light, Radio</a:t>
            </a:r>
          </a:p>
          <a:p>
            <a:pPr marL="114300" indent="0">
              <a:buNone/>
            </a:pPr>
            <a:r>
              <a:rPr lang="en-US" sz="2000" b="1" dirty="0" smtClean="0"/>
              <a:t>Mechanical waves </a:t>
            </a:r>
            <a:r>
              <a:rPr lang="en-US" sz="2000" dirty="0" smtClean="0"/>
              <a:t>need a medium to travel</a:t>
            </a:r>
          </a:p>
          <a:p>
            <a:pPr marL="114300" indent="0">
              <a:buNone/>
            </a:pPr>
            <a:r>
              <a:rPr lang="en-US" sz="2000" dirty="0" smtClean="0"/>
              <a:t>Example: Water, Sound, Seismic</a:t>
            </a:r>
          </a:p>
          <a:p>
            <a:pPr marL="114300" indent="0">
              <a:buNone/>
            </a:pPr>
            <a:r>
              <a:rPr lang="en-US" sz="2000" dirty="0"/>
              <a:t> </a:t>
            </a:r>
            <a:r>
              <a:rPr lang="en-US" sz="2000" dirty="0" smtClean="0"/>
              <a:t>           </a:t>
            </a:r>
          </a:p>
          <a:p>
            <a:pPr marL="114300" indent="0">
              <a:buNone/>
            </a:pPr>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800600"/>
            <a:ext cx="3200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800600"/>
            <a:ext cx="36766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09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95</TotalTime>
  <Words>785</Words>
  <Application>Microsoft Office PowerPoint</Application>
  <PresentationFormat>On-screen Show (4:3)</PresentationFormat>
  <Paragraphs>38</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Adjacency</vt:lpstr>
      <vt:lpstr>Ch.37.1 Electromagnetic Induction </vt:lpstr>
      <vt:lpstr>Faraday’s  Law </vt:lpstr>
      <vt:lpstr>Generators and Alternating Current </vt:lpstr>
      <vt:lpstr>Motor and Generator Comparison</vt:lpstr>
      <vt:lpstr>Transformers</vt:lpstr>
      <vt:lpstr>Power Transmission</vt:lpstr>
      <vt:lpstr>Induction of Electric and Magnetic Fields</vt:lpstr>
      <vt:lpstr>Electromagnetic Waves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Ch.37.1 Electromagnetic Induction</dc:title>
  <dc:creator>Nyabenda Eliane</dc:creator>
  <cp:lastModifiedBy>Nyabenda Eliane</cp:lastModifiedBy>
  <cp:revision>20</cp:revision>
  <dcterms:created xsi:type="dcterms:W3CDTF">2013-05-08T17:52:04Z</dcterms:created>
  <dcterms:modified xsi:type="dcterms:W3CDTF">2013-05-13T16:08:57Z</dcterms:modified>
</cp:coreProperties>
</file>